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61" r:id="rId5"/>
    <p:sldId id="263" r:id="rId6"/>
    <p:sldId id="266"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78" autoAdjust="0"/>
  </p:normalViewPr>
  <p:slideViewPr>
    <p:cSldViewPr>
      <p:cViewPr varScale="1">
        <p:scale>
          <a:sx n="50" d="100"/>
          <a:sy n="50" d="100"/>
        </p:scale>
        <p:origin x="-8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7C168-6634-4FB9-A46F-AE7CE62B4925}" type="datetimeFigureOut">
              <a:rPr lang="en-NZ" smtClean="0"/>
              <a:t>21/9/2015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05B26-F01F-4B26-94C2-BF6DB99EA4E3}" type="slidenum">
              <a:rPr lang="en-NZ" smtClean="0"/>
              <a:t>‹#›</a:t>
            </a:fld>
            <a:endParaRPr lang="en-NZ"/>
          </a:p>
        </p:txBody>
      </p:sp>
    </p:spTree>
    <p:extLst>
      <p:ext uri="{BB962C8B-B14F-4D97-AF65-F5344CB8AC3E}">
        <p14:creationId xmlns:p14="http://schemas.microsoft.com/office/powerpoint/2010/main" val="124000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1</a:t>
            </a:fld>
            <a:endParaRPr lang="en-NZ"/>
          </a:p>
        </p:txBody>
      </p:sp>
    </p:spTree>
    <p:extLst>
      <p:ext uri="{BB962C8B-B14F-4D97-AF65-F5344CB8AC3E}">
        <p14:creationId xmlns:p14="http://schemas.microsoft.com/office/powerpoint/2010/main" val="396754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dirty="0" smtClean="0"/>
              <a:t>Residency requirements</a:t>
            </a:r>
          </a:p>
          <a:p>
            <a:pPr>
              <a:defRPr/>
            </a:pPr>
            <a:r>
              <a:rPr lang="en-NZ" dirty="0" smtClean="0"/>
              <a:t>To get a student allowance or student loan you need to meet our residency requirements, by having any one of these types of residency status.</a:t>
            </a:r>
          </a:p>
          <a:p>
            <a:pPr>
              <a:defRPr/>
            </a:pPr>
            <a:r>
              <a:rPr lang="en-NZ" dirty="0" smtClean="0"/>
              <a:t>A New Zealand citizen.</a:t>
            </a:r>
          </a:p>
          <a:p>
            <a:pPr>
              <a:defRPr/>
            </a:pPr>
            <a:r>
              <a:rPr lang="en-NZ" dirty="0" smtClean="0"/>
              <a:t>A New Zealand resident, who: </a:t>
            </a:r>
          </a:p>
          <a:p>
            <a:pPr lvl="1">
              <a:defRPr/>
            </a:pPr>
            <a:r>
              <a:rPr lang="en-NZ" dirty="0" smtClean="0"/>
              <a:t>has been entitled to reside indefinitely in New Zealand for at least three years</a:t>
            </a:r>
          </a:p>
          <a:p>
            <a:pPr lvl="1">
              <a:defRPr/>
            </a:pPr>
            <a:r>
              <a:rPr lang="en-NZ" dirty="0" smtClean="0"/>
              <a:t>has lived here for at least three years</a:t>
            </a:r>
          </a:p>
          <a:p>
            <a:pPr lvl="1">
              <a:defRPr/>
            </a:pPr>
            <a:r>
              <a:rPr lang="en-NZ" dirty="0" smtClean="0"/>
              <a:t>is ordinarily resident here.</a:t>
            </a:r>
          </a:p>
          <a:p>
            <a:pPr>
              <a:defRPr/>
            </a:pPr>
            <a:r>
              <a:rPr lang="en-NZ" dirty="0" smtClean="0"/>
              <a:t>A refugee entitled to reside indefinitely in this country.</a:t>
            </a:r>
          </a:p>
          <a:p>
            <a:pPr>
              <a:defRPr/>
            </a:pPr>
            <a:r>
              <a:rPr lang="en-NZ" dirty="0" smtClean="0"/>
              <a:t>A protected person entitled to reside indefinitely in this country. </a:t>
            </a:r>
          </a:p>
          <a:p>
            <a:pPr>
              <a:defRPr/>
            </a:pPr>
            <a:r>
              <a:rPr lang="en-NZ" dirty="0" smtClean="0"/>
              <a:t>Sponsored into New Zealand by a family member who is a refugee or protected person entitled to reside indefinitely in this country, and who held a residence permit or residence class visa when you entered the country.</a:t>
            </a:r>
          </a:p>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2</a:t>
            </a:fld>
            <a:endParaRPr lang="en-NZ"/>
          </a:p>
        </p:txBody>
      </p:sp>
    </p:spTree>
    <p:extLst>
      <p:ext uri="{BB962C8B-B14F-4D97-AF65-F5344CB8AC3E}">
        <p14:creationId xmlns:p14="http://schemas.microsoft.com/office/powerpoint/2010/main" val="350192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b="1" dirty="0" smtClean="0"/>
              <a:t>Special circumstances </a:t>
            </a:r>
          </a:p>
          <a:p>
            <a:r>
              <a:rPr lang="en-NZ" altLang="en-US" b="1" dirty="0" smtClean="0"/>
              <a:t>ICA application </a:t>
            </a:r>
            <a:r>
              <a:rPr lang="en-NZ" altLang="en-US" dirty="0" smtClean="0"/>
              <a:t>– this would mean it would be considered unreasonable for them to live with their parents and receive financial support from their parents. </a:t>
            </a:r>
          </a:p>
          <a:p>
            <a:endParaRPr lang="en-NZ" altLang="en-US" dirty="0" smtClean="0"/>
          </a:p>
          <a:p>
            <a:r>
              <a:rPr lang="en-NZ" altLang="en-US" b="1" dirty="0" smtClean="0"/>
              <a:t>OPA application – </a:t>
            </a:r>
            <a:r>
              <a:rPr lang="en-NZ" altLang="en-US" dirty="0" smtClean="0"/>
              <a:t>relationship with one parent and/or guardian</a:t>
            </a:r>
          </a:p>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3</a:t>
            </a:fld>
            <a:endParaRPr lang="en-NZ"/>
          </a:p>
        </p:txBody>
      </p:sp>
    </p:spTree>
    <p:extLst>
      <p:ext uri="{BB962C8B-B14F-4D97-AF65-F5344CB8AC3E}">
        <p14:creationId xmlns:p14="http://schemas.microsoft.com/office/powerpoint/2010/main" val="140183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4</a:t>
            </a:fld>
            <a:endParaRPr lang="en-NZ"/>
          </a:p>
        </p:txBody>
      </p:sp>
    </p:spTree>
    <p:extLst>
      <p:ext uri="{BB962C8B-B14F-4D97-AF65-F5344CB8AC3E}">
        <p14:creationId xmlns:p14="http://schemas.microsoft.com/office/powerpoint/2010/main" val="188621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5</a:t>
            </a:fld>
            <a:endParaRPr lang="en-NZ"/>
          </a:p>
        </p:txBody>
      </p:sp>
    </p:spTree>
    <p:extLst>
      <p:ext uri="{BB962C8B-B14F-4D97-AF65-F5344CB8AC3E}">
        <p14:creationId xmlns:p14="http://schemas.microsoft.com/office/powerpoint/2010/main" val="318771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dirty="0" smtClean="0"/>
              <a:t>Residency requirements</a:t>
            </a:r>
          </a:p>
          <a:p>
            <a:pPr>
              <a:defRPr/>
            </a:pPr>
            <a:r>
              <a:rPr lang="en-NZ" dirty="0" smtClean="0"/>
              <a:t>To get a student allowance or student loan you need to meet our residency requirements, by having any one of these types of residency status.</a:t>
            </a:r>
          </a:p>
          <a:p>
            <a:pPr>
              <a:defRPr/>
            </a:pPr>
            <a:r>
              <a:rPr lang="en-NZ" dirty="0" smtClean="0"/>
              <a:t>A New Zealand citizen.</a:t>
            </a:r>
          </a:p>
          <a:p>
            <a:pPr>
              <a:defRPr/>
            </a:pPr>
            <a:r>
              <a:rPr lang="en-NZ" dirty="0" smtClean="0"/>
              <a:t>A New Zealand resident, who: </a:t>
            </a:r>
          </a:p>
          <a:p>
            <a:pPr lvl="1">
              <a:defRPr/>
            </a:pPr>
            <a:r>
              <a:rPr lang="en-NZ" dirty="0" smtClean="0"/>
              <a:t>has been entitled to reside indefinitely in New Zealand for at least three years</a:t>
            </a:r>
          </a:p>
          <a:p>
            <a:pPr lvl="1">
              <a:defRPr/>
            </a:pPr>
            <a:r>
              <a:rPr lang="en-NZ" dirty="0" smtClean="0"/>
              <a:t>has lived here for at least three years</a:t>
            </a:r>
          </a:p>
          <a:p>
            <a:pPr lvl="1">
              <a:defRPr/>
            </a:pPr>
            <a:r>
              <a:rPr lang="en-NZ" dirty="0" smtClean="0"/>
              <a:t>is ordinarily resident here.</a:t>
            </a:r>
          </a:p>
          <a:p>
            <a:pPr>
              <a:defRPr/>
            </a:pPr>
            <a:r>
              <a:rPr lang="en-NZ" dirty="0" smtClean="0"/>
              <a:t>A refugee entitled to reside indefinitely in this country.</a:t>
            </a:r>
          </a:p>
          <a:p>
            <a:pPr>
              <a:defRPr/>
            </a:pPr>
            <a:r>
              <a:rPr lang="en-NZ" dirty="0" smtClean="0"/>
              <a:t>A protected person entitled to reside indefinitely in this country. </a:t>
            </a:r>
          </a:p>
          <a:p>
            <a:pPr>
              <a:defRPr/>
            </a:pPr>
            <a:r>
              <a:rPr lang="en-NZ" dirty="0" smtClean="0"/>
              <a:t>Sponsored into New Zealand by a family member who is a refugee or protected person entitled to reside indefinitely in this country, and who held a residence permit or residence class visa when you entered the country.</a:t>
            </a:r>
          </a:p>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6</a:t>
            </a:fld>
            <a:endParaRPr lang="en-NZ"/>
          </a:p>
        </p:txBody>
      </p:sp>
    </p:spTree>
    <p:extLst>
      <p:ext uri="{BB962C8B-B14F-4D97-AF65-F5344CB8AC3E}">
        <p14:creationId xmlns:p14="http://schemas.microsoft.com/office/powerpoint/2010/main" val="331716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t>The sooner the better, but get your applications for your 2016 Student Allowance and Loan in before Wednesday 16 December and you’ll put us in the best position to help you get your finances sorted ready for the start of your study.</a:t>
            </a:r>
          </a:p>
          <a:p>
            <a:r>
              <a:rPr lang="en-NZ" altLang="en-US" dirty="0" smtClean="0"/>
              <a:t>There is plenty that has to be done with your applications after you hit submit, so you need to make sure you’ve allowed enough time for it to happen.</a:t>
            </a:r>
          </a:p>
          <a:p>
            <a:endParaRPr lang="en-NZ" altLang="en-US" b="1" dirty="0" smtClean="0"/>
          </a:p>
          <a:p>
            <a:r>
              <a:rPr lang="en-NZ" altLang="en-US" b="1" dirty="0" smtClean="0"/>
              <a:t>Don’t know where or what you’re going to study yet?</a:t>
            </a:r>
          </a:p>
          <a:p>
            <a:r>
              <a:rPr lang="en-NZ" altLang="en-US" dirty="0" smtClean="0"/>
              <a:t>You can apply even if you haven’t decided where or what you’ll be studying – you can change this later. It’s more important that you allow enough time for all the steps in the application process to be completed before the start of your 2016 study.</a:t>
            </a:r>
          </a:p>
          <a:p>
            <a:endParaRPr lang="en-NZ" dirty="0"/>
          </a:p>
        </p:txBody>
      </p:sp>
      <p:sp>
        <p:nvSpPr>
          <p:cNvPr id="4" name="Slide Number Placeholder 3"/>
          <p:cNvSpPr>
            <a:spLocks noGrp="1"/>
          </p:cNvSpPr>
          <p:nvPr>
            <p:ph type="sldNum" sz="quarter" idx="10"/>
          </p:nvPr>
        </p:nvSpPr>
        <p:spPr/>
        <p:txBody>
          <a:bodyPr/>
          <a:lstStyle/>
          <a:p>
            <a:fld id="{D7F05B26-F01F-4B26-94C2-BF6DB99EA4E3}" type="slidenum">
              <a:rPr lang="en-NZ" smtClean="0"/>
              <a:t>8</a:t>
            </a:fld>
            <a:endParaRPr lang="en-NZ"/>
          </a:p>
        </p:txBody>
      </p:sp>
    </p:spTree>
    <p:extLst>
      <p:ext uri="{BB962C8B-B14F-4D97-AF65-F5344CB8AC3E}">
        <p14:creationId xmlns:p14="http://schemas.microsoft.com/office/powerpoint/2010/main" val="331565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6093296"/>
            <a:ext cx="9144000" cy="764704"/>
          </a:xfrm>
          <a:prstGeom prst="rect">
            <a:avLst/>
          </a:prstGeom>
          <a:solidFill>
            <a:srgbClr val="121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95536" y="188640"/>
            <a:ext cx="8064896" cy="648072"/>
          </a:xfrm>
          <a:prstGeom prst="rect">
            <a:avLst/>
          </a:prstGeom>
          <a:noFill/>
          <a:ln>
            <a:solidFill>
              <a:srgbClr val="121F6B"/>
            </a:solidFill>
          </a:ln>
        </p:spPr>
        <p:txBody>
          <a:bodyPr>
            <a:normAutofit/>
          </a:bodyPr>
          <a:lstStyle>
            <a:lvl1pPr algn="l">
              <a:defRPr sz="3600">
                <a:latin typeface="Verdana" pitchFamily="34" charset="0"/>
                <a:ea typeface="Verdana" pitchFamily="34" charset="0"/>
                <a:cs typeface="Verdana" pitchFamily="34" charset="0"/>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426255" y="764704"/>
            <a:ext cx="8394217" cy="432048"/>
          </a:xfrm>
          <a:noFill/>
          <a:ln>
            <a:solidFill>
              <a:srgbClr val="121F6B"/>
            </a:solidFill>
          </a:ln>
        </p:spPr>
        <p:txBody>
          <a:bodyPr>
            <a:normAutofit/>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pic>
        <p:nvPicPr>
          <p:cNvPr id="10" name="Picture 5" descr="\\corp.ssi.govt.nz\usersm\mjohn034\Desktop\MSD_30mmBELOW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4320" y="6266898"/>
            <a:ext cx="2016224" cy="46431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a:xfrm>
            <a:off x="107504" y="6165304"/>
            <a:ext cx="5976664" cy="60358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smtClean="0"/>
              <a:t>We help New Zealanders to help themselves to be safe, strong and independent</a:t>
            </a:r>
            <a:br>
              <a:rPr lang="en-NZ" dirty="0" smtClean="0"/>
            </a:br>
            <a:r>
              <a:rPr lang="fi-FI" dirty="0" smtClean="0"/>
              <a:t>Ko ta mātou he whakamana tangata kia tū haumaru, kia tū kaha, kia tū motuhake</a:t>
            </a:r>
            <a:endParaRPr lang="en-AU" dirty="0"/>
          </a:p>
        </p:txBody>
      </p:sp>
    </p:spTree>
    <p:extLst>
      <p:ext uri="{BB962C8B-B14F-4D97-AF65-F5344CB8AC3E}">
        <p14:creationId xmlns:p14="http://schemas.microsoft.com/office/powerpoint/2010/main" val="378945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A06FE-0740-4D98-AEDE-5AC31E0A4E98}" type="datetimeFigureOut">
              <a:rPr lang="en-NZ" smtClean="0"/>
              <a:t>21/9/2015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346648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A06FE-0740-4D98-AEDE-5AC31E0A4E98}" type="datetimeFigureOut">
              <a:rPr lang="en-NZ" smtClean="0"/>
              <a:t>21/9/2015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289199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A06FE-0740-4D98-AEDE-5AC31E0A4E98}" type="datetimeFigureOut">
              <a:rPr lang="en-NZ" smtClean="0"/>
              <a:t>21/9/2015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364425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92A06FE-0740-4D98-AEDE-5AC31E0A4E98}" type="datetimeFigureOut">
              <a:rPr lang="en-NZ" smtClean="0"/>
              <a:t>21/9/2015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91BFE79-D1ED-4B9D-ADE9-9456458B12E8}" type="slidenum">
              <a:rPr lang="en-NZ" smtClean="0"/>
              <a:t>‹#›</a:t>
            </a:fld>
            <a:endParaRPr lang="en-NZ"/>
          </a:p>
        </p:txBody>
      </p:sp>
      <p:sp>
        <p:nvSpPr>
          <p:cNvPr id="7" name="Title 1"/>
          <p:cNvSpPr>
            <a:spLocks noGrp="1"/>
          </p:cNvSpPr>
          <p:nvPr>
            <p:ph type="title"/>
          </p:nvPr>
        </p:nvSpPr>
        <p:spPr>
          <a:xfrm>
            <a:off x="251520" y="332656"/>
            <a:ext cx="9144000" cy="792088"/>
          </a:xfrm>
          <a:prstGeom prst="rect">
            <a:avLst/>
          </a:prstGeom>
        </p:spPr>
        <p:txBody>
          <a:bodyPr/>
          <a:lstStyle>
            <a:lvl1pPr algn="l">
              <a:defRPr/>
            </a:lvl1pPr>
          </a:lstStyle>
          <a:p>
            <a:r>
              <a:rPr lang="en-US" dirty="0" smtClean="0"/>
              <a:t>Click to edit Master title style</a:t>
            </a:r>
            <a:endParaRPr lang="en-NZ" dirty="0"/>
          </a:p>
        </p:txBody>
      </p:sp>
    </p:spTree>
    <p:extLst>
      <p:ext uri="{BB962C8B-B14F-4D97-AF65-F5344CB8AC3E}">
        <p14:creationId xmlns:p14="http://schemas.microsoft.com/office/powerpoint/2010/main" val="21209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dirty="0" smtClean="0"/>
              <a:t>Click to edit Master title style</a:t>
            </a:r>
            <a:endParaRPr lang="en-NZ"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92A06FE-0740-4D98-AEDE-5AC31E0A4E98}" type="datetimeFigureOut">
              <a:rPr lang="en-NZ" smtClean="0"/>
              <a:t>21/9/2015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108250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121F6B"/>
                </a:solidFill>
              </a:defRPr>
            </a:lvl1pPr>
          </a:lstStyle>
          <a:p>
            <a:r>
              <a:rPr lang="en-US" dirty="0" smtClean="0"/>
              <a:t>Click to edit Master title style</a:t>
            </a:r>
            <a:endParaRPr lang="en-NZ" dirty="0"/>
          </a:p>
        </p:txBody>
      </p:sp>
      <p:sp>
        <p:nvSpPr>
          <p:cNvPr id="3" name="Date Placeholder 2"/>
          <p:cNvSpPr>
            <a:spLocks noGrp="1"/>
          </p:cNvSpPr>
          <p:nvPr>
            <p:ph type="dt" sz="half" idx="10"/>
          </p:nvPr>
        </p:nvSpPr>
        <p:spPr/>
        <p:txBody>
          <a:bodyPr/>
          <a:lstStyle/>
          <a:p>
            <a:fld id="{292A06FE-0740-4D98-AEDE-5AC31E0A4E98}" type="datetimeFigureOut">
              <a:rPr lang="en-NZ" smtClean="0"/>
              <a:pPr/>
              <a:t>21/9/2015</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A91BFE79-D1ED-4B9D-ADE9-9456458B12E8}" type="slidenum">
              <a:rPr lang="en-NZ" smtClean="0"/>
              <a:pPr/>
              <a:t>‹#›</a:t>
            </a:fld>
            <a:endParaRPr lang="en-NZ" dirty="0"/>
          </a:p>
        </p:txBody>
      </p:sp>
      <p:pic>
        <p:nvPicPr>
          <p:cNvPr id="7" name="Picture 2" descr="\\corp.ssi.govt.nz\usersm\mjohn034\Desktop\MSD_30mmBELOW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5200" y="6267600"/>
            <a:ext cx="2016000" cy="5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55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9144000" cy="792088"/>
          </a:xfrm>
          <a:prstGeom prst="rect">
            <a:avLst/>
          </a:prstGeom>
        </p:spPr>
        <p:txBody>
          <a:bodyPr/>
          <a:lstStyle>
            <a:lvl1pPr algn="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92A06FE-0740-4D98-AEDE-5AC31E0A4E98}" type="datetimeFigureOut">
              <a:rPr lang="en-NZ" smtClean="0"/>
              <a:t>21/9/2015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91BFE79-D1ED-4B9D-ADE9-9456458B12E8}" type="slidenum">
              <a:rPr lang="en-NZ" smtClean="0"/>
              <a:t>‹#›</a:t>
            </a:fld>
            <a:endParaRPr lang="en-NZ"/>
          </a:p>
        </p:txBody>
      </p:sp>
      <p:pic>
        <p:nvPicPr>
          <p:cNvPr id="5122" name="Picture 2" descr="\\corp.ssi.govt.nz\usersm\mjohn034\Desktop\MSD_30mmBELOW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5200" y="6267600"/>
            <a:ext cx="2016000" cy="5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2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0" y="0"/>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121F6B"/>
                </a:solidFill>
              </a:defRPr>
            </a:lvl1pPr>
          </a:lstStyle>
          <a:p>
            <a:r>
              <a:rPr lang="en-US" dirty="0" smtClean="0"/>
              <a:t>Click to edit Master title style</a:t>
            </a:r>
            <a:endParaRPr lang="en-NZ" dirty="0"/>
          </a:p>
        </p:txBody>
      </p:sp>
      <p:sp>
        <p:nvSpPr>
          <p:cNvPr id="3" name="Date Placeholder 2"/>
          <p:cNvSpPr>
            <a:spLocks noGrp="1"/>
          </p:cNvSpPr>
          <p:nvPr>
            <p:ph type="dt" sz="half" idx="10"/>
          </p:nvPr>
        </p:nvSpPr>
        <p:spPr/>
        <p:txBody>
          <a:bodyPr/>
          <a:lstStyle/>
          <a:p>
            <a:fld id="{292A06FE-0740-4D98-AEDE-5AC31E0A4E98}" type="datetimeFigureOut">
              <a:rPr lang="en-NZ" smtClean="0"/>
              <a:pPr/>
              <a:t>21/9/2015</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A91BFE79-D1ED-4B9D-ADE9-9456458B12E8}" type="slidenum">
              <a:rPr lang="en-NZ" smtClean="0"/>
              <a:pPr/>
              <a:t>‹#›</a:t>
            </a:fld>
            <a:endParaRPr lang="en-NZ" dirty="0"/>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pic>
        <p:nvPicPr>
          <p:cNvPr id="7" name="Picture 2" descr="\\corp.ssi.govt.nz\usersm\mjohn034\Desktop\MSD_30mmBELOW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5200" y="6267600"/>
            <a:ext cx="2016000" cy="5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9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p:cNvSpPr/>
          <p:nvPr userDrawn="1"/>
        </p:nvSpPr>
        <p:spPr>
          <a:xfrm>
            <a:off x="0" y="0"/>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121F6B"/>
                </a:solidFill>
              </a:defRPr>
            </a:lvl1pPr>
          </a:lstStyle>
          <a:p>
            <a:r>
              <a:rPr lang="en-US" dirty="0" smtClean="0"/>
              <a:t>Click to edit Master title style</a:t>
            </a:r>
            <a:endParaRPr lang="en-NZ" dirty="0"/>
          </a:p>
        </p:txBody>
      </p:sp>
      <p:sp>
        <p:nvSpPr>
          <p:cNvPr id="3" name="Date Placeholder 2"/>
          <p:cNvSpPr>
            <a:spLocks noGrp="1"/>
          </p:cNvSpPr>
          <p:nvPr>
            <p:ph type="dt" sz="half" idx="10"/>
          </p:nvPr>
        </p:nvSpPr>
        <p:spPr/>
        <p:txBody>
          <a:bodyPr/>
          <a:lstStyle/>
          <a:p>
            <a:fld id="{292A06FE-0740-4D98-AEDE-5AC31E0A4E98}" type="datetimeFigureOut">
              <a:rPr lang="en-NZ" smtClean="0"/>
              <a:pPr/>
              <a:t>21/9/2015</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A91BFE79-D1ED-4B9D-ADE9-9456458B12E8}" type="slidenum">
              <a:rPr lang="en-NZ" smtClean="0"/>
              <a:pPr/>
              <a:t>‹#›</a:t>
            </a:fld>
            <a:endParaRPr lang="en-NZ" dirty="0"/>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0088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A06FE-0740-4D98-AEDE-5AC31E0A4E98}" type="datetimeFigureOut">
              <a:rPr lang="en-NZ" smtClean="0"/>
              <a:t>21/9/2015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27955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Date Placeholder 4"/>
          <p:cNvSpPr>
            <a:spLocks noGrp="1"/>
          </p:cNvSpPr>
          <p:nvPr>
            <p:ph type="dt" sz="half" idx="10"/>
          </p:nvPr>
        </p:nvSpPr>
        <p:spPr/>
        <p:txBody>
          <a:bodyPr/>
          <a:lstStyle/>
          <a:p>
            <a:fld id="{292A06FE-0740-4D98-AEDE-5AC31E0A4E98}" type="datetimeFigureOut">
              <a:rPr lang="en-NZ" smtClean="0"/>
              <a:t>21/9/2015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91BFE79-D1ED-4B9D-ADE9-9456458B12E8}" type="slidenum">
              <a:rPr lang="en-NZ" smtClean="0"/>
              <a:t>‹#›</a:t>
            </a:fld>
            <a:endParaRPr lang="en-NZ"/>
          </a:p>
        </p:txBody>
      </p:sp>
      <p:sp>
        <p:nvSpPr>
          <p:cNvPr id="8" name="Title 1"/>
          <p:cNvSpPr>
            <a:spLocks noGrp="1"/>
          </p:cNvSpPr>
          <p:nvPr>
            <p:ph type="title"/>
          </p:nvPr>
        </p:nvSpPr>
        <p:spPr>
          <a:xfrm>
            <a:off x="251520" y="332656"/>
            <a:ext cx="9144000" cy="792088"/>
          </a:xfrm>
          <a:prstGeom prst="rect">
            <a:avLst/>
          </a:prstGeom>
        </p:spPr>
        <p:txBody>
          <a:bodyPr/>
          <a:lstStyle>
            <a:lvl1pPr algn="l">
              <a:defRPr/>
            </a:lvl1pPr>
          </a:lstStyle>
          <a:p>
            <a:r>
              <a:rPr lang="en-US" dirty="0" smtClean="0"/>
              <a:t>Click to edit Master title style</a:t>
            </a:r>
            <a:endParaRPr lang="en-NZ" dirty="0"/>
          </a:p>
        </p:txBody>
      </p:sp>
    </p:spTree>
    <p:extLst>
      <p:ext uri="{BB962C8B-B14F-4D97-AF65-F5344CB8AC3E}">
        <p14:creationId xmlns:p14="http://schemas.microsoft.com/office/powerpoint/2010/main" val="220796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92A06FE-0740-4D98-AEDE-5AC31E0A4E98}" type="datetimeFigureOut">
              <a:rPr lang="en-NZ" smtClean="0"/>
              <a:t>21/9/2015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91BFE79-D1ED-4B9D-ADE9-9456458B12E8}" type="slidenum">
              <a:rPr lang="en-NZ" smtClean="0"/>
              <a:t>‹#›</a:t>
            </a:fld>
            <a:endParaRPr lang="en-NZ"/>
          </a:p>
        </p:txBody>
      </p:sp>
      <p:sp>
        <p:nvSpPr>
          <p:cNvPr id="10" name="Title 1"/>
          <p:cNvSpPr>
            <a:spLocks noGrp="1"/>
          </p:cNvSpPr>
          <p:nvPr>
            <p:ph type="title"/>
          </p:nvPr>
        </p:nvSpPr>
        <p:spPr>
          <a:xfrm>
            <a:off x="251520" y="332656"/>
            <a:ext cx="9144000" cy="792088"/>
          </a:xfrm>
          <a:prstGeom prst="rect">
            <a:avLst/>
          </a:prstGeom>
        </p:spPr>
        <p:txBody>
          <a:bodyPr/>
          <a:lstStyle>
            <a:lvl1pPr algn="l">
              <a:defRPr/>
            </a:lvl1pPr>
          </a:lstStyle>
          <a:p>
            <a:r>
              <a:rPr lang="en-US" dirty="0" smtClean="0"/>
              <a:t>Click to edit Master title style</a:t>
            </a:r>
            <a:endParaRPr lang="en-NZ" dirty="0"/>
          </a:p>
        </p:txBody>
      </p:sp>
    </p:spTree>
    <p:extLst>
      <p:ext uri="{BB962C8B-B14F-4D97-AF65-F5344CB8AC3E}">
        <p14:creationId xmlns:p14="http://schemas.microsoft.com/office/powerpoint/2010/main" val="15929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92A06FE-0740-4D98-AEDE-5AC31E0A4E98}" type="datetimeFigureOut">
              <a:rPr lang="en-NZ" smtClean="0"/>
              <a:t>21/9/2015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91BFE79-D1ED-4B9D-ADE9-9456458B12E8}" type="slidenum">
              <a:rPr lang="en-NZ" smtClean="0"/>
              <a:t>‹#›</a:t>
            </a:fld>
            <a:endParaRPr lang="en-NZ"/>
          </a:p>
        </p:txBody>
      </p:sp>
    </p:spTree>
    <p:extLst>
      <p:ext uri="{BB962C8B-B14F-4D97-AF65-F5344CB8AC3E}">
        <p14:creationId xmlns:p14="http://schemas.microsoft.com/office/powerpoint/2010/main" val="258850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292A06FE-0740-4D98-AEDE-5AC31E0A4E98}" type="datetimeFigureOut">
              <a:rPr lang="en-NZ" smtClean="0"/>
              <a:pPr/>
              <a:t>21/9/2015</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91BFE79-D1ED-4B9D-ADE9-9456458B12E8}" type="slidenum">
              <a:rPr lang="en-NZ" smtClean="0"/>
              <a:pPr/>
              <a:t>‹#›</a:t>
            </a:fld>
            <a:endParaRPr lang="en-NZ" dirty="0"/>
          </a:p>
        </p:txBody>
      </p:sp>
      <p:sp>
        <p:nvSpPr>
          <p:cNvPr id="11" name="Rectangle 10"/>
          <p:cNvSpPr/>
          <p:nvPr userDrawn="1"/>
        </p:nvSpPr>
        <p:spPr>
          <a:xfrm>
            <a:off x="0" y="0"/>
            <a:ext cx="9144000" cy="1340768"/>
          </a:xfrm>
          <a:prstGeom prst="rect">
            <a:avLst/>
          </a:prstGeom>
          <a:solidFill>
            <a:srgbClr val="121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078" name="Picture 6" descr="\\corp.ssi.govt.nz\usersm\mjohn034\Desktop\MSD Branding\MSD Logos\MSD Pattern ppt(2).png"/>
          <p:cNvPicPr>
            <a:picLocks noChangeAspect="1" noChangeArrowheads="1"/>
          </p:cNvPicPr>
          <p:nvPr userDrawn="1"/>
        </p:nvPicPr>
        <p:blipFill rotWithShape="1">
          <a:blip r:embed="rId16" cstate="print">
            <a:extLst>
              <a:ext uri="{BEBA8EAE-BF5A-486C-A8C5-ECC9F3942E4B}">
                <a14:imgProps xmlns:a14="http://schemas.microsoft.com/office/drawing/2010/main">
                  <a14:imgLayer r:embed="rId17">
                    <a14:imgEffect>
                      <a14:saturation sat="66000"/>
                    </a14:imgEffect>
                  </a14:imgLayer>
                </a14:imgProps>
              </a:ext>
              <a:ext uri="{28A0092B-C50C-407E-A947-70E740481C1C}">
                <a14:useLocalDpi xmlns:a14="http://schemas.microsoft.com/office/drawing/2010/main" val="0"/>
              </a:ext>
            </a:extLst>
          </a:blip>
          <a:srcRect b="54593"/>
          <a:stretch/>
        </p:blipFill>
        <p:spPr bwMode="auto">
          <a:xfrm>
            <a:off x="4191000" y="1"/>
            <a:ext cx="4953000" cy="134076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728192" y="0"/>
            <a:ext cx="6300192" cy="1328479"/>
          </a:xfrm>
          <a:prstGeom prst="rect">
            <a:avLst/>
          </a:prstGeom>
          <a:gradFill>
            <a:gsLst>
              <a:gs pos="65000">
                <a:srgbClr val="121F6B">
                  <a:alpha val="92000"/>
                </a:srgbClr>
              </a:gs>
              <a:gs pos="0">
                <a:srgbClr val="121F6B">
                  <a:alpha val="0"/>
                </a:srgbClr>
              </a:gs>
              <a:gs pos="54000">
                <a:srgbClr val="121F6B">
                  <a:alpha val="94000"/>
                </a:srgbClr>
              </a:gs>
              <a:gs pos="77000">
                <a:srgbClr val="121F6B"/>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874328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0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121F6B"/>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121F6B"/>
        </a:buClr>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121F6B"/>
        </a:buClr>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121F6B"/>
        </a:buClr>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121F6B"/>
        </a:buClr>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studylink.govt.nz/"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tudylink.govt.nz/"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studylink.govt.nz/par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tudylink.govt.nz/"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8064896" cy="792088"/>
          </a:xfrm>
        </p:spPr>
        <p:txBody>
          <a:bodyPr>
            <a:normAutofit fontScale="90000"/>
          </a:bodyPr>
          <a:lstStyle/>
          <a:p>
            <a:r>
              <a:rPr lang="en-NZ" dirty="0" smtClean="0"/>
              <a:t>Starting tertiary </a:t>
            </a:r>
            <a:r>
              <a:rPr lang="en-NZ" dirty="0"/>
              <a:t>s</a:t>
            </a:r>
            <a:r>
              <a:rPr lang="en-NZ" dirty="0" smtClean="0"/>
              <a:t>tudy next year?</a:t>
            </a:r>
            <a:endParaRPr lang="en-NZ" dirty="0"/>
          </a:p>
        </p:txBody>
      </p:sp>
      <p:pic>
        <p:nvPicPr>
          <p:cNvPr id="5" name="Picture 4" descr="Image"/>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3645024"/>
            <a:ext cx="7920880" cy="2232248"/>
          </a:xfrm>
          <a:prstGeom prst="rect">
            <a:avLst/>
          </a:prstGeom>
          <a:noFill/>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02" y="4923166"/>
            <a:ext cx="3432410" cy="9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47936" y="1556792"/>
            <a:ext cx="8064896" cy="1512168"/>
          </a:xfrm>
          <a:prstGeom prst="rect">
            <a:avLst/>
          </a:prstGeom>
          <a:noFill/>
          <a:ln>
            <a:noFill/>
          </a:ln>
        </p:spPr>
        <p:txBody>
          <a:bodyPr>
            <a:normAutofit fontScale="90000" lnSpcReduction="10000"/>
          </a:bodyPr>
          <a:lstStyle>
            <a:lvl1pPr algn="l" defTabSz="914400" rtl="0" eaLnBrk="1" latinLnBrk="0" hangingPunct="1">
              <a:spcBef>
                <a:spcPct val="0"/>
              </a:spcBef>
              <a:buNone/>
              <a:defRPr sz="3600" b="1" kern="1200">
                <a:solidFill>
                  <a:schemeClr val="bg1"/>
                </a:solidFill>
                <a:latin typeface="Verdana" pitchFamily="34" charset="0"/>
                <a:ea typeface="Verdana" pitchFamily="34" charset="0"/>
                <a:cs typeface="Verdana" pitchFamily="34" charset="0"/>
              </a:defRPr>
            </a:lvl1pPr>
          </a:lstStyle>
          <a:p>
            <a:r>
              <a:rPr lang="en-NZ" dirty="0" smtClean="0">
                <a:solidFill>
                  <a:schemeClr val="tx2"/>
                </a:solidFill>
              </a:rPr>
              <a:t>Find out about funding your study and how StudyLink can help   </a:t>
            </a:r>
            <a:r>
              <a:rPr lang="en-NZ" dirty="0" smtClean="0"/>
              <a:t>tertiary study next year?</a:t>
            </a:r>
            <a:endParaRPr lang="en-NZ" dirty="0"/>
          </a:p>
        </p:txBody>
      </p:sp>
    </p:spTree>
    <p:extLst>
      <p:ext uri="{BB962C8B-B14F-4D97-AF65-F5344CB8AC3E}">
        <p14:creationId xmlns:p14="http://schemas.microsoft.com/office/powerpoint/2010/main" val="98888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Allowance </a:t>
            </a:r>
            <a:endParaRPr lang="en-NZ" dirty="0"/>
          </a:p>
        </p:txBody>
      </p:sp>
      <p:sp>
        <p:nvSpPr>
          <p:cNvPr id="3" name="Content Placeholder 2"/>
          <p:cNvSpPr>
            <a:spLocks noGrp="1"/>
          </p:cNvSpPr>
          <p:nvPr>
            <p:ph idx="1"/>
          </p:nvPr>
        </p:nvSpPr>
        <p:spPr/>
        <p:txBody>
          <a:bodyPr>
            <a:noAutofit/>
          </a:bodyPr>
          <a:lstStyle/>
          <a:p>
            <a:pPr marL="0" indent="0">
              <a:buNone/>
            </a:pPr>
            <a:r>
              <a:rPr lang="en-NZ" sz="2000" dirty="0"/>
              <a:t>Is a weekly payment to help </a:t>
            </a:r>
            <a:r>
              <a:rPr lang="en-NZ" sz="2000" dirty="0" smtClean="0"/>
              <a:t>with </a:t>
            </a:r>
            <a:r>
              <a:rPr lang="en-NZ" sz="2000" dirty="0"/>
              <a:t>living expenses while you study full-time. You don’t have to pay it back.</a:t>
            </a:r>
          </a:p>
          <a:p>
            <a:pPr marL="0" indent="0">
              <a:buNone/>
            </a:pPr>
            <a:endParaRPr lang="en-NZ" sz="2000" dirty="0" smtClean="0"/>
          </a:p>
          <a:p>
            <a:pPr marL="0" indent="0">
              <a:buNone/>
            </a:pPr>
            <a:r>
              <a:rPr lang="en-NZ" sz="2000" dirty="0" smtClean="0"/>
              <a:t>To </a:t>
            </a:r>
            <a:r>
              <a:rPr lang="en-NZ" sz="2000" dirty="0"/>
              <a:t>get an </a:t>
            </a:r>
            <a:r>
              <a:rPr lang="en-NZ" sz="2000" dirty="0" smtClean="0"/>
              <a:t>allowance </a:t>
            </a:r>
            <a:r>
              <a:rPr lang="en-NZ" sz="2000" dirty="0"/>
              <a:t>you need to be</a:t>
            </a:r>
            <a:r>
              <a:rPr lang="en-NZ" sz="2000" dirty="0" smtClean="0"/>
              <a:t>:</a:t>
            </a:r>
            <a:endParaRPr lang="en-NZ" sz="2000" dirty="0"/>
          </a:p>
          <a:p>
            <a:pPr lvl="0"/>
            <a:r>
              <a:rPr lang="en-NZ" sz="2000" dirty="0"/>
              <a:t>18 years old or over – some 16 and 17 year olds can also get </a:t>
            </a:r>
            <a:r>
              <a:rPr lang="en-NZ" sz="2000" dirty="0" smtClean="0"/>
              <a:t>it</a:t>
            </a:r>
            <a:endParaRPr lang="en-NZ" sz="2000" dirty="0"/>
          </a:p>
          <a:p>
            <a:pPr lvl="0"/>
            <a:r>
              <a:rPr lang="en-NZ" sz="2000" dirty="0"/>
              <a:t>studying an approved programme full-time </a:t>
            </a:r>
          </a:p>
          <a:p>
            <a:pPr lvl="0"/>
            <a:r>
              <a:rPr lang="en-NZ" sz="2000" dirty="0"/>
              <a:t>a New Zealand </a:t>
            </a:r>
            <a:r>
              <a:rPr lang="en-NZ" sz="2000" dirty="0" smtClean="0"/>
              <a:t>citizen, a </a:t>
            </a:r>
            <a:r>
              <a:rPr lang="en-NZ" sz="2000" dirty="0"/>
              <a:t>resident of New Zealand who has lived here for at least 3 years, a refugee, </a:t>
            </a:r>
            <a:r>
              <a:rPr lang="en-NZ" sz="2000" dirty="0" smtClean="0"/>
              <a:t>or protected person.</a:t>
            </a:r>
            <a:endParaRPr lang="en-NZ" sz="2000" dirty="0"/>
          </a:p>
          <a:p>
            <a:pPr marL="0" lvl="0" indent="0">
              <a:buNone/>
            </a:pPr>
            <a:r>
              <a:rPr lang="en-NZ" sz="2000" dirty="0"/>
              <a:t> </a:t>
            </a:r>
          </a:p>
          <a:p>
            <a:pPr marL="0" indent="0">
              <a:buNone/>
            </a:pPr>
            <a:r>
              <a:rPr lang="en-NZ" sz="2000" dirty="0"/>
              <a:t>G</a:t>
            </a:r>
            <a:r>
              <a:rPr lang="en-NZ" sz="2000" dirty="0" smtClean="0"/>
              <a:t>o </a:t>
            </a:r>
            <a:r>
              <a:rPr lang="en-NZ" sz="2000" dirty="0"/>
              <a:t>to </a:t>
            </a:r>
            <a:r>
              <a:rPr lang="en-NZ" sz="2000" u="sng" dirty="0">
                <a:hlinkClick r:id="rId3"/>
              </a:rPr>
              <a:t>www.studylink.govt.nz</a:t>
            </a:r>
            <a:r>
              <a:rPr lang="en-NZ" sz="2000" dirty="0"/>
              <a:t> </a:t>
            </a:r>
            <a:r>
              <a:rPr lang="en-NZ" sz="2000" dirty="0" smtClean="0"/>
              <a:t> to find </a:t>
            </a:r>
            <a:r>
              <a:rPr lang="en-NZ" sz="2000" dirty="0"/>
              <a:t>out more about the residency </a:t>
            </a:r>
            <a:r>
              <a:rPr lang="en-NZ" sz="2000" dirty="0" smtClean="0"/>
              <a:t>requirements. </a:t>
            </a:r>
            <a:endParaRPr lang="en-NZ" sz="2000" dirty="0"/>
          </a:p>
        </p:txBody>
      </p:sp>
    </p:spTree>
    <p:extLst>
      <p:ext uri="{BB962C8B-B14F-4D97-AF65-F5344CB8AC3E}">
        <p14:creationId xmlns:p14="http://schemas.microsoft.com/office/powerpoint/2010/main" val="276934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Student </a:t>
            </a:r>
            <a:r>
              <a:rPr lang="en-NZ" dirty="0" smtClean="0"/>
              <a:t>Allowance</a:t>
            </a:r>
            <a:r>
              <a:rPr lang="en-NZ" dirty="0"/>
              <a:t/>
            </a:r>
            <a:br>
              <a:rPr lang="en-NZ" dirty="0"/>
            </a:br>
            <a:endParaRPr lang="en-NZ" sz="2000" dirty="0"/>
          </a:p>
        </p:txBody>
      </p:sp>
      <p:sp>
        <p:nvSpPr>
          <p:cNvPr id="3" name="Content Placeholder 2"/>
          <p:cNvSpPr>
            <a:spLocks noGrp="1"/>
          </p:cNvSpPr>
          <p:nvPr>
            <p:ph idx="1"/>
          </p:nvPr>
        </p:nvSpPr>
        <p:spPr/>
        <p:txBody>
          <a:bodyPr>
            <a:normAutofit lnSpcReduction="10000"/>
          </a:bodyPr>
          <a:lstStyle/>
          <a:p>
            <a:pPr marL="0" indent="0">
              <a:buNone/>
            </a:pPr>
            <a:r>
              <a:rPr lang="en-NZ" sz="2200" b="1" dirty="0" smtClean="0"/>
              <a:t>How </a:t>
            </a:r>
            <a:r>
              <a:rPr lang="en-NZ" sz="2200" b="1" dirty="0"/>
              <a:t>much you can </a:t>
            </a:r>
            <a:r>
              <a:rPr lang="en-NZ" sz="2200" b="1" dirty="0" smtClean="0"/>
              <a:t>get </a:t>
            </a:r>
            <a:r>
              <a:rPr lang="en-NZ" sz="2400" b="1" dirty="0" smtClean="0"/>
              <a:t>depends </a:t>
            </a:r>
            <a:r>
              <a:rPr lang="en-NZ" sz="2400" b="1" dirty="0"/>
              <a:t>on:</a:t>
            </a:r>
          </a:p>
          <a:p>
            <a:pPr marL="0" indent="0">
              <a:buNone/>
            </a:pPr>
            <a:endParaRPr lang="en-NZ" sz="2000" dirty="0" smtClean="0"/>
          </a:p>
          <a:p>
            <a:pPr lvl="0"/>
            <a:r>
              <a:rPr lang="en-NZ" sz="2000" dirty="0" smtClean="0"/>
              <a:t>your </a:t>
            </a:r>
            <a:r>
              <a:rPr lang="en-NZ" sz="2000" dirty="0"/>
              <a:t>age </a:t>
            </a:r>
          </a:p>
          <a:p>
            <a:pPr lvl="0"/>
            <a:r>
              <a:rPr lang="en-NZ" sz="2000" dirty="0"/>
              <a:t>any other income you receive </a:t>
            </a:r>
          </a:p>
          <a:p>
            <a:pPr lvl="0"/>
            <a:r>
              <a:rPr lang="en-NZ" sz="2000" dirty="0"/>
              <a:t>how much your parents’ earn </a:t>
            </a:r>
          </a:p>
          <a:p>
            <a:pPr lvl="0"/>
            <a:r>
              <a:rPr lang="en-NZ" sz="2000" dirty="0"/>
              <a:t>whether you live at home</a:t>
            </a:r>
          </a:p>
          <a:p>
            <a:pPr lvl="0"/>
            <a:r>
              <a:rPr lang="en-NZ" sz="2000" dirty="0"/>
              <a:t>whether you have siblings who are also studying.</a:t>
            </a:r>
          </a:p>
          <a:p>
            <a:pPr marL="0" indent="0">
              <a:buNone/>
            </a:pPr>
            <a:endParaRPr lang="en-NZ" sz="2000" dirty="0"/>
          </a:p>
          <a:p>
            <a:pPr marL="0" indent="0">
              <a:buNone/>
            </a:pPr>
            <a:r>
              <a:rPr lang="en-NZ" sz="2000" dirty="0" smtClean="0"/>
              <a:t>The </a:t>
            </a:r>
            <a:r>
              <a:rPr lang="en-NZ" sz="2000" dirty="0"/>
              <a:t>maximum Student Allowance you could get if you </a:t>
            </a:r>
            <a:r>
              <a:rPr lang="en-NZ" sz="2000" dirty="0" smtClean="0"/>
              <a:t>are single </a:t>
            </a:r>
            <a:r>
              <a:rPr lang="en-NZ" sz="2000" dirty="0"/>
              <a:t>without children is $210.13 a </a:t>
            </a:r>
            <a:r>
              <a:rPr lang="en-NZ" sz="2000" dirty="0" smtClean="0"/>
              <a:t>week. </a:t>
            </a:r>
            <a:endParaRPr lang="en-NZ" sz="2000" dirty="0" smtClean="0"/>
          </a:p>
          <a:p>
            <a:pPr marL="0" indent="0">
              <a:buNone/>
            </a:pPr>
            <a:endParaRPr lang="en-NZ" sz="2000" dirty="0"/>
          </a:p>
          <a:p>
            <a:pPr marL="0" indent="0">
              <a:buNone/>
            </a:pPr>
            <a:r>
              <a:rPr lang="en-NZ" sz="2000" dirty="0"/>
              <a:t>If you get a Student Allowance for tertiary study, you need to pass more than half a full-time course to get it again.</a:t>
            </a:r>
          </a:p>
          <a:p>
            <a:pPr marL="0" indent="0">
              <a:buNone/>
            </a:pPr>
            <a:endParaRPr lang="en-NZ" dirty="0"/>
          </a:p>
        </p:txBody>
      </p:sp>
    </p:spTree>
    <p:extLst>
      <p:ext uri="{BB962C8B-B14F-4D97-AF65-F5344CB8AC3E}">
        <p14:creationId xmlns:p14="http://schemas.microsoft.com/office/powerpoint/2010/main" val="307271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Allowance</a:t>
            </a:r>
            <a:endParaRPr lang="en-NZ" sz="2000" dirty="0"/>
          </a:p>
        </p:txBody>
      </p:sp>
      <p:sp>
        <p:nvSpPr>
          <p:cNvPr id="3" name="Content Placeholder 2"/>
          <p:cNvSpPr>
            <a:spLocks noGrp="1"/>
          </p:cNvSpPr>
          <p:nvPr>
            <p:ph idx="1"/>
          </p:nvPr>
        </p:nvSpPr>
        <p:spPr/>
        <p:txBody>
          <a:bodyPr>
            <a:normAutofit fontScale="25000" lnSpcReduction="20000"/>
          </a:bodyPr>
          <a:lstStyle/>
          <a:p>
            <a:pPr marL="0" indent="0">
              <a:buNone/>
            </a:pPr>
            <a:r>
              <a:rPr lang="en-NZ" sz="8800" b="1" dirty="0"/>
              <a:t>Parents income </a:t>
            </a:r>
            <a:endParaRPr lang="en-NZ" sz="8800" b="1" dirty="0" smtClean="0"/>
          </a:p>
          <a:p>
            <a:pPr marL="0" indent="0">
              <a:buNone/>
            </a:pPr>
            <a:endParaRPr lang="en-NZ" sz="4200" dirty="0" smtClean="0"/>
          </a:p>
          <a:p>
            <a:pPr marL="0" indent="0">
              <a:buNone/>
            </a:pPr>
            <a:r>
              <a:rPr lang="en-NZ" sz="8000" dirty="0" smtClean="0"/>
              <a:t>You </a:t>
            </a:r>
            <a:r>
              <a:rPr lang="en-NZ" sz="8000" dirty="0"/>
              <a:t>won’t be able to get a </a:t>
            </a:r>
            <a:r>
              <a:rPr lang="en-NZ" sz="8000" dirty="0" smtClean="0"/>
              <a:t>Student </a:t>
            </a:r>
            <a:r>
              <a:rPr lang="en-NZ" sz="8000" dirty="0"/>
              <a:t>A</a:t>
            </a:r>
            <a:r>
              <a:rPr lang="en-NZ" sz="8000" dirty="0" smtClean="0"/>
              <a:t>llowance </a:t>
            </a:r>
            <a:r>
              <a:rPr lang="en-NZ" sz="8000" dirty="0"/>
              <a:t>if your </a:t>
            </a:r>
            <a:r>
              <a:rPr lang="en-NZ" sz="8000" dirty="0" smtClean="0"/>
              <a:t>parents’ </a:t>
            </a:r>
            <a:r>
              <a:rPr lang="en-NZ" sz="8000" dirty="0"/>
              <a:t>earn more than</a:t>
            </a:r>
            <a:r>
              <a:rPr lang="en-NZ" sz="8000" dirty="0" smtClean="0"/>
              <a:t>:</a:t>
            </a:r>
          </a:p>
          <a:p>
            <a:pPr marL="0" indent="0">
              <a:buNone/>
            </a:pPr>
            <a:endParaRPr lang="en-NZ" sz="8000" dirty="0"/>
          </a:p>
          <a:p>
            <a:pPr lvl="0"/>
            <a:r>
              <a:rPr lang="en-NZ" sz="8000" dirty="0"/>
              <a:t>$84,163.86 gross, if you’re living at home </a:t>
            </a:r>
            <a:r>
              <a:rPr lang="en-NZ" sz="8000" dirty="0" smtClean="0"/>
              <a:t>while studying</a:t>
            </a:r>
            <a:endParaRPr lang="en-NZ" sz="8000" dirty="0"/>
          </a:p>
          <a:p>
            <a:pPr lvl="0"/>
            <a:r>
              <a:rPr lang="en-NZ" sz="8000" dirty="0"/>
              <a:t>$91,448.30 gross, if you’re living away from home </a:t>
            </a:r>
            <a:r>
              <a:rPr lang="en-NZ" sz="8000" dirty="0" smtClean="0"/>
              <a:t>while studying</a:t>
            </a:r>
          </a:p>
          <a:p>
            <a:pPr marL="0" indent="0">
              <a:buNone/>
            </a:pPr>
            <a:endParaRPr lang="en-NZ" sz="8000" dirty="0" smtClean="0"/>
          </a:p>
          <a:p>
            <a:pPr marL="0" indent="0">
              <a:buNone/>
            </a:pPr>
            <a:r>
              <a:rPr lang="en-NZ" sz="8000" dirty="0" smtClean="0"/>
              <a:t>In </a:t>
            </a:r>
            <a:r>
              <a:rPr lang="en-NZ" sz="8000" dirty="0"/>
              <a:t>some circumstances we don’t test some of your parents’ </a:t>
            </a:r>
            <a:r>
              <a:rPr lang="en-NZ" sz="8000" dirty="0" smtClean="0"/>
              <a:t>income:</a:t>
            </a:r>
            <a:endParaRPr lang="en-NZ" sz="8000" dirty="0"/>
          </a:p>
          <a:p>
            <a:pPr lvl="0"/>
            <a:r>
              <a:rPr lang="en-NZ" sz="8000" dirty="0"/>
              <a:t>If your parents live </a:t>
            </a:r>
            <a:r>
              <a:rPr lang="en-NZ" sz="8000" dirty="0" smtClean="0"/>
              <a:t>separately. </a:t>
            </a:r>
            <a:endParaRPr lang="en-NZ" sz="8000" dirty="0"/>
          </a:p>
          <a:p>
            <a:pPr lvl="0"/>
            <a:r>
              <a:rPr lang="en-NZ" sz="8000" dirty="0"/>
              <a:t>If your parents support other full-time students aged 16 to </a:t>
            </a:r>
            <a:r>
              <a:rPr lang="en-NZ" sz="8000" dirty="0" smtClean="0"/>
              <a:t>23.</a:t>
            </a:r>
            <a:endParaRPr lang="en-NZ" sz="8000" dirty="0"/>
          </a:p>
          <a:p>
            <a:pPr marL="0" indent="0">
              <a:buNone/>
            </a:pPr>
            <a:endParaRPr lang="en-NZ" sz="8000" dirty="0" smtClean="0"/>
          </a:p>
          <a:p>
            <a:pPr marL="0" indent="0">
              <a:buNone/>
            </a:pPr>
            <a:r>
              <a:rPr lang="en-NZ" sz="8000" dirty="0" smtClean="0"/>
              <a:t>Go </a:t>
            </a:r>
            <a:r>
              <a:rPr lang="en-NZ" sz="8000" dirty="0"/>
              <a:t>to </a:t>
            </a:r>
            <a:r>
              <a:rPr lang="en-NZ" sz="8000" u="sng" dirty="0">
                <a:hlinkClick r:id="rId3"/>
              </a:rPr>
              <a:t>www.studylink.govt.nz</a:t>
            </a:r>
            <a:r>
              <a:rPr lang="en-NZ" sz="8000" dirty="0"/>
              <a:t> to find out more about parents </a:t>
            </a:r>
            <a:r>
              <a:rPr lang="en-NZ" sz="8000" dirty="0" smtClean="0"/>
              <a:t>income.</a:t>
            </a:r>
            <a:r>
              <a:rPr lang="en-NZ" sz="8000" u="sng" dirty="0" smtClean="0">
                <a:hlinkClick r:id="rId4"/>
              </a:rPr>
              <a:t> </a:t>
            </a:r>
            <a:r>
              <a:rPr lang="en-NZ" sz="8000" u="sng" dirty="0" smtClean="0"/>
              <a:t> </a:t>
            </a:r>
            <a:endParaRPr lang="en-NZ" sz="8000" dirty="0"/>
          </a:p>
          <a:p>
            <a:endParaRPr lang="en-NZ" dirty="0"/>
          </a:p>
        </p:txBody>
      </p:sp>
    </p:spTree>
    <p:extLst>
      <p:ext uri="{BB962C8B-B14F-4D97-AF65-F5344CB8AC3E}">
        <p14:creationId xmlns:p14="http://schemas.microsoft.com/office/powerpoint/2010/main" val="22894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Loan</a:t>
            </a:r>
            <a:endParaRPr lang="en-NZ" dirty="0"/>
          </a:p>
        </p:txBody>
      </p:sp>
      <p:sp>
        <p:nvSpPr>
          <p:cNvPr id="3" name="Content Placeholder 2"/>
          <p:cNvSpPr>
            <a:spLocks noGrp="1"/>
          </p:cNvSpPr>
          <p:nvPr>
            <p:ph idx="1"/>
          </p:nvPr>
        </p:nvSpPr>
        <p:spPr/>
        <p:txBody>
          <a:bodyPr>
            <a:normAutofit lnSpcReduction="10000"/>
          </a:bodyPr>
          <a:lstStyle/>
          <a:p>
            <a:pPr marL="0" indent="0">
              <a:buNone/>
            </a:pPr>
            <a:r>
              <a:rPr lang="en-NZ" sz="2000" dirty="0"/>
              <a:t>Student Loan can help you finance your study. It’s made up of three parts:</a:t>
            </a:r>
          </a:p>
          <a:p>
            <a:pPr marL="0" indent="0">
              <a:buNone/>
            </a:pPr>
            <a:endParaRPr lang="en-NZ" sz="2000" dirty="0"/>
          </a:p>
          <a:p>
            <a:pPr lvl="0"/>
            <a:r>
              <a:rPr lang="en-NZ" sz="2000" dirty="0"/>
              <a:t>course fees – the full amount of compulsory fees charged by your education </a:t>
            </a:r>
            <a:r>
              <a:rPr lang="en-NZ" sz="2000" dirty="0" smtClean="0"/>
              <a:t>provider. </a:t>
            </a:r>
            <a:endParaRPr lang="en-NZ" sz="2000" dirty="0" smtClean="0"/>
          </a:p>
          <a:p>
            <a:pPr marL="0" lvl="0" indent="0">
              <a:buNone/>
            </a:pPr>
            <a:endParaRPr lang="en-NZ" sz="2000" dirty="0"/>
          </a:p>
          <a:p>
            <a:pPr lvl="0"/>
            <a:r>
              <a:rPr lang="en-NZ" sz="2000" dirty="0"/>
              <a:t>course-related costs – $1,000 </a:t>
            </a:r>
            <a:r>
              <a:rPr lang="en-NZ" sz="2000" dirty="0" smtClean="0"/>
              <a:t>every 52 weeks </a:t>
            </a:r>
            <a:r>
              <a:rPr lang="en-NZ" sz="2000" dirty="0"/>
              <a:t>to </a:t>
            </a:r>
            <a:r>
              <a:rPr lang="en-NZ" sz="2000" dirty="0" smtClean="0"/>
              <a:t>help with books and </a:t>
            </a:r>
            <a:r>
              <a:rPr lang="en-NZ" sz="2000" dirty="0" smtClean="0"/>
              <a:t>materials. </a:t>
            </a:r>
            <a:endParaRPr lang="en-NZ" sz="2000" dirty="0" smtClean="0"/>
          </a:p>
          <a:p>
            <a:pPr marL="0" lvl="0" indent="0">
              <a:buNone/>
            </a:pPr>
            <a:endParaRPr lang="en-NZ" sz="2000" dirty="0"/>
          </a:p>
          <a:p>
            <a:pPr lvl="0"/>
            <a:r>
              <a:rPr lang="en-NZ" sz="2000" dirty="0"/>
              <a:t>living costs – up to $176.86 to help with your weekly </a:t>
            </a:r>
            <a:r>
              <a:rPr lang="en-NZ" sz="2000" dirty="0" smtClean="0"/>
              <a:t>expenses (less any Student Allowance you get).</a:t>
            </a:r>
          </a:p>
          <a:p>
            <a:pPr lvl="0"/>
            <a:endParaRPr lang="en-NZ" sz="2000" dirty="0" smtClean="0"/>
          </a:p>
          <a:p>
            <a:pPr marL="0" indent="0">
              <a:buNone/>
            </a:pPr>
            <a:r>
              <a:rPr lang="en-NZ" sz="2000" dirty="0" smtClean="0"/>
              <a:t>Remember: you </a:t>
            </a:r>
            <a:r>
              <a:rPr lang="en-NZ" sz="2000" dirty="0"/>
              <a:t>have to pay back your student loan, so </a:t>
            </a:r>
            <a:r>
              <a:rPr lang="en-NZ" sz="2000" dirty="0" smtClean="0"/>
              <a:t>only borrow what </a:t>
            </a:r>
            <a:r>
              <a:rPr lang="en-NZ" sz="2000" dirty="0"/>
              <a:t>you need.</a:t>
            </a:r>
          </a:p>
          <a:p>
            <a:pPr marL="0" lvl="0" indent="0">
              <a:buNone/>
            </a:pPr>
            <a:endParaRPr lang="en-NZ" sz="2000" dirty="0"/>
          </a:p>
          <a:p>
            <a:pPr marL="0" indent="0">
              <a:buNone/>
            </a:pPr>
            <a:endParaRPr lang="en-NZ" sz="7200" dirty="0" smtClean="0"/>
          </a:p>
          <a:p>
            <a:endParaRPr lang="en-NZ" dirty="0"/>
          </a:p>
        </p:txBody>
      </p:sp>
    </p:spTree>
    <p:extLst>
      <p:ext uri="{BB962C8B-B14F-4D97-AF65-F5344CB8AC3E}">
        <p14:creationId xmlns:p14="http://schemas.microsoft.com/office/powerpoint/2010/main" val="400506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Loan</a:t>
            </a:r>
            <a:endParaRPr lang="en-NZ" dirty="0"/>
          </a:p>
        </p:txBody>
      </p:sp>
      <p:sp>
        <p:nvSpPr>
          <p:cNvPr id="3" name="Content Placeholder 2"/>
          <p:cNvSpPr>
            <a:spLocks noGrp="1"/>
          </p:cNvSpPr>
          <p:nvPr>
            <p:ph idx="1"/>
          </p:nvPr>
        </p:nvSpPr>
        <p:spPr/>
        <p:txBody>
          <a:bodyPr/>
          <a:lstStyle/>
          <a:p>
            <a:pPr marL="0" lvl="0" indent="0">
              <a:buNone/>
            </a:pPr>
            <a:r>
              <a:rPr lang="en-NZ" sz="2200" b="1" dirty="0">
                <a:solidFill>
                  <a:prstClr val="black"/>
                </a:solidFill>
              </a:rPr>
              <a:t>To get a Student Loan you need to be: </a:t>
            </a:r>
          </a:p>
          <a:p>
            <a:pPr marL="0" lvl="0" indent="0">
              <a:buNone/>
            </a:pPr>
            <a:endParaRPr lang="en-NZ" sz="2000" dirty="0">
              <a:solidFill>
                <a:prstClr val="black"/>
              </a:solidFill>
            </a:endParaRPr>
          </a:p>
          <a:p>
            <a:pPr lvl="0"/>
            <a:r>
              <a:rPr lang="en-NZ" sz="2000" dirty="0">
                <a:solidFill>
                  <a:prstClr val="black"/>
                </a:solidFill>
              </a:rPr>
              <a:t>enrolled full-time on an approved tertiary course</a:t>
            </a:r>
          </a:p>
          <a:p>
            <a:pPr lvl="0"/>
            <a:r>
              <a:rPr lang="en-NZ" sz="2000" dirty="0">
                <a:solidFill>
                  <a:prstClr val="black"/>
                </a:solidFill>
              </a:rPr>
              <a:t>a New Zealand citizen, a resident of New Zealand who has lived here for at least 3 years, a refugee, or protected person.</a:t>
            </a:r>
          </a:p>
          <a:p>
            <a:pPr marL="0" lvl="0" indent="0">
              <a:buNone/>
            </a:pPr>
            <a:endParaRPr lang="en-NZ" sz="2000" dirty="0">
              <a:solidFill>
                <a:prstClr val="black"/>
              </a:solidFill>
            </a:endParaRPr>
          </a:p>
          <a:p>
            <a:pPr marL="0" lvl="0" indent="0">
              <a:buNone/>
            </a:pPr>
            <a:r>
              <a:rPr lang="en-NZ" sz="2000" dirty="0">
                <a:solidFill>
                  <a:prstClr val="black"/>
                </a:solidFill>
              </a:rPr>
              <a:t>Go to </a:t>
            </a:r>
            <a:r>
              <a:rPr lang="en-NZ" sz="2000" u="sng" dirty="0">
                <a:solidFill>
                  <a:prstClr val="black"/>
                </a:solidFill>
                <a:hlinkClick r:id="rId3"/>
              </a:rPr>
              <a:t>www.studylink.govt.nz</a:t>
            </a:r>
            <a:r>
              <a:rPr lang="en-NZ" sz="2000" dirty="0">
                <a:solidFill>
                  <a:prstClr val="black"/>
                </a:solidFill>
              </a:rPr>
              <a:t> to find out more about the residency requirements. </a:t>
            </a:r>
            <a:r>
              <a:rPr lang="en-NZ" sz="2000" u="sng" dirty="0">
                <a:solidFill>
                  <a:prstClr val="black"/>
                </a:solidFill>
              </a:rPr>
              <a:t> </a:t>
            </a:r>
            <a:endParaRPr lang="en-NZ" sz="2000" dirty="0">
              <a:solidFill>
                <a:prstClr val="black"/>
              </a:solidFill>
            </a:endParaRPr>
          </a:p>
          <a:p>
            <a:pPr marL="0" indent="0">
              <a:buNone/>
            </a:pPr>
            <a:endParaRPr lang="en-NZ" dirty="0"/>
          </a:p>
        </p:txBody>
      </p:sp>
    </p:spTree>
    <p:extLst>
      <p:ext uri="{BB962C8B-B14F-4D97-AF65-F5344CB8AC3E}">
        <p14:creationId xmlns:p14="http://schemas.microsoft.com/office/powerpoint/2010/main" val="200147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Loan </a:t>
            </a:r>
            <a:endParaRPr lang="en-NZ" dirty="0"/>
          </a:p>
        </p:txBody>
      </p:sp>
      <p:sp>
        <p:nvSpPr>
          <p:cNvPr id="3" name="Content Placeholder 2"/>
          <p:cNvSpPr>
            <a:spLocks noGrp="1"/>
          </p:cNvSpPr>
          <p:nvPr>
            <p:ph idx="1"/>
          </p:nvPr>
        </p:nvSpPr>
        <p:spPr/>
        <p:txBody>
          <a:bodyPr>
            <a:noAutofit/>
          </a:bodyPr>
          <a:lstStyle/>
          <a:p>
            <a:pPr marL="0" indent="0">
              <a:buNone/>
            </a:pPr>
            <a:r>
              <a:rPr lang="en-NZ" sz="2200" b="1" dirty="0"/>
              <a:t>You have to pay back your student loan, so </a:t>
            </a:r>
            <a:r>
              <a:rPr lang="en-NZ" sz="2200" b="1" dirty="0" smtClean="0"/>
              <a:t>only borrow </a:t>
            </a:r>
            <a:r>
              <a:rPr lang="en-NZ" sz="2200" b="1" dirty="0"/>
              <a:t>what you need.</a:t>
            </a:r>
          </a:p>
          <a:p>
            <a:pPr marL="0" indent="0">
              <a:buNone/>
            </a:pPr>
            <a:endParaRPr lang="en-NZ" sz="2000" dirty="0"/>
          </a:p>
          <a:p>
            <a:pPr marL="0" indent="0">
              <a:buNone/>
            </a:pPr>
            <a:r>
              <a:rPr lang="en-NZ" sz="2000" dirty="0"/>
              <a:t>You don’t have to use all three parts of the student loan, but you need to pay a $60 establishment fee every year you have a student loan.  </a:t>
            </a:r>
          </a:p>
          <a:p>
            <a:pPr marL="0" indent="0">
              <a:buNone/>
            </a:pPr>
            <a:endParaRPr lang="en-NZ" sz="2000" dirty="0" smtClean="0"/>
          </a:p>
          <a:p>
            <a:pPr marL="0" indent="0">
              <a:buNone/>
            </a:pPr>
            <a:r>
              <a:rPr lang="en-NZ" sz="2000" dirty="0" smtClean="0"/>
              <a:t>Making </a:t>
            </a:r>
            <a:r>
              <a:rPr lang="en-NZ" sz="2000" dirty="0"/>
              <a:t>decisions about tertiary study is a big deal. There are some really important things to consider. </a:t>
            </a:r>
            <a:endParaRPr lang="en-NZ" sz="2000" dirty="0" smtClean="0"/>
          </a:p>
          <a:p>
            <a:pPr marL="0" indent="0">
              <a:buNone/>
            </a:pPr>
            <a:endParaRPr lang="en-NZ" sz="2000" dirty="0"/>
          </a:p>
          <a:p>
            <a:pPr marL="0" indent="0">
              <a:buNone/>
            </a:pPr>
            <a:r>
              <a:rPr lang="en-NZ" sz="2000" dirty="0" smtClean="0"/>
              <a:t>A </a:t>
            </a:r>
            <a:r>
              <a:rPr lang="en-NZ" sz="2000" dirty="0"/>
              <a:t>little effort, planning and commitment now can turn into exciting jobs, higher wages and only having to pay back what you really needed to borrow to get there.</a:t>
            </a:r>
          </a:p>
          <a:p>
            <a:pPr marL="0" indent="0">
              <a:buNone/>
            </a:pPr>
            <a:endParaRPr lang="en-NZ" sz="1800" dirty="0" smtClean="0"/>
          </a:p>
        </p:txBody>
      </p:sp>
    </p:spTree>
    <p:extLst>
      <p:ext uri="{BB962C8B-B14F-4D97-AF65-F5344CB8AC3E}">
        <p14:creationId xmlns:p14="http://schemas.microsoft.com/office/powerpoint/2010/main" val="57503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Sussed</a:t>
            </a:r>
            <a:endParaRPr lang="en-NZ" dirty="0"/>
          </a:p>
        </p:txBody>
      </p:sp>
      <p:sp>
        <p:nvSpPr>
          <p:cNvPr id="3" name="Content Placeholder 2"/>
          <p:cNvSpPr>
            <a:spLocks noGrp="1"/>
          </p:cNvSpPr>
          <p:nvPr>
            <p:ph idx="1"/>
          </p:nvPr>
        </p:nvSpPr>
        <p:spPr/>
        <p:txBody>
          <a:bodyPr>
            <a:normAutofit/>
          </a:bodyPr>
          <a:lstStyle/>
          <a:p>
            <a:pPr marL="0" indent="0">
              <a:buNone/>
            </a:pPr>
            <a:r>
              <a:rPr lang="en-NZ" sz="2000" dirty="0"/>
              <a:t>Use the Sussed </a:t>
            </a:r>
            <a:r>
              <a:rPr lang="en-NZ" sz="2000" dirty="0" smtClean="0"/>
              <a:t>online reality </a:t>
            </a:r>
            <a:r>
              <a:rPr lang="en-NZ" sz="2000" dirty="0"/>
              <a:t>check to figure out what things you need for your tertiary education, and how you can pay for them.</a:t>
            </a:r>
          </a:p>
          <a:p>
            <a:pPr marL="0" indent="0">
              <a:buNone/>
            </a:pPr>
            <a:endParaRPr lang="en-NZ" sz="2000" dirty="0"/>
          </a:p>
          <a:p>
            <a:pPr marL="0" indent="0">
              <a:buNone/>
            </a:pPr>
            <a:r>
              <a:rPr lang="en-NZ" sz="2000" b="1" dirty="0" smtClean="0"/>
              <a:t>Complete  </a:t>
            </a:r>
            <a:r>
              <a:rPr lang="en-NZ" sz="2000" b="1" dirty="0"/>
              <a:t>Sussed </a:t>
            </a:r>
            <a:r>
              <a:rPr lang="en-NZ" sz="2000" b="1" dirty="0" smtClean="0"/>
              <a:t>now and then apply online by Dec 16</a:t>
            </a:r>
          </a:p>
          <a:p>
            <a:pPr marL="0" indent="0">
              <a:buNone/>
            </a:pPr>
            <a:endParaRPr lang="en-NZ" sz="2000" u="sng" dirty="0"/>
          </a:p>
          <a:p>
            <a:pPr marL="0" indent="0">
              <a:buNone/>
            </a:pPr>
            <a:endParaRPr lang="en-NZ"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16201"/>
            <a:ext cx="5173332" cy="251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519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986</Words>
  <Application>Microsoft Office PowerPoint</Application>
  <PresentationFormat>On-screen Show (4:3)</PresentationFormat>
  <Paragraphs>102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Starting tertiary study next year?</vt:lpstr>
      <vt:lpstr>Student Allowance </vt:lpstr>
      <vt:lpstr>Student Allowance </vt:lpstr>
      <vt:lpstr>Student Allowance</vt:lpstr>
      <vt:lpstr>Student Loan</vt:lpstr>
      <vt:lpstr>Student Loan</vt:lpstr>
      <vt:lpstr>Student Loan </vt:lpstr>
      <vt:lpstr>Sussed</vt:lpstr>
    </vt:vector>
  </TitlesOfParts>
  <Company>Ministry of Social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Johnson</dc:creator>
  <cp:lastModifiedBy>Diane Fraser</cp:lastModifiedBy>
  <cp:revision>36</cp:revision>
  <dcterms:created xsi:type="dcterms:W3CDTF">2014-06-23T04:58:35Z</dcterms:created>
  <dcterms:modified xsi:type="dcterms:W3CDTF">2015-09-21T01:36:30Z</dcterms:modified>
</cp:coreProperties>
</file>